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7" r:id="rId2"/>
  </p:sldIdLst>
  <p:sldSz cx="6858000" cy="9906000" type="A4"/>
  <p:notesSz cx="6858000" cy="9906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2388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83691" y="847471"/>
            <a:ext cx="1372235" cy="1219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3399" y="2927731"/>
            <a:ext cx="5791200" cy="6153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86696" y="813573"/>
            <a:ext cx="1711271" cy="58991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71550" y="641349"/>
            <a:ext cx="2774315" cy="1245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52729">
              <a:lnSpc>
                <a:spcPct val="100000"/>
              </a:lnSpc>
              <a:spcBef>
                <a:spcPts val="100"/>
              </a:spcBef>
            </a:pPr>
            <a:r>
              <a:rPr sz="2000" b="1" spc="-105" dirty="0">
                <a:latin typeface="Arial"/>
                <a:cs typeface="Arial"/>
              </a:rPr>
              <a:t>The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spc="-45" dirty="0">
                <a:latin typeface="Arial"/>
                <a:cs typeface="Arial"/>
              </a:rPr>
              <a:t>Parochial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spc="-40" dirty="0">
                <a:latin typeface="Arial"/>
                <a:cs typeface="Arial"/>
              </a:rPr>
              <a:t>Church </a:t>
            </a:r>
            <a:r>
              <a:rPr sz="2000" b="1" spc="-30" dirty="0">
                <a:latin typeface="Arial"/>
                <a:cs typeface="Arial"/>
              </a:rPr>
              <a:t>Council</a:t>
            </a:r>
            <a:r>
              <a:rPr sz="2000" b="1" spc="-1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of</a:t>
            </a:r>
            <a:r>
              <a:rPr sz="2000" b="1" spc="-120" dirty="0">
                <a:latin typeface="Arial"/>
                <a:cs typeface="Arial"/>
              </a:rPr>
              <a:t> </a:t>
            </a:r>
            <a:r>
              <a:rPr sz="2000" b="1" spc="-35" dirty="0">
                <a:latin typeface="Arial"/>
                <a:cs typeface="Arial"/>
              </a:rPr>
              <a:t>St</a:t>
            </a:r>
            <a:r>
              <a:rPr sz="2000" b="1" spc="-105" dirty="0">
                <a:latin typeface="Arial"/>
                <a:cs typeface="Arial"/>
              </a:rPr>
              <a:t> </a:t>
            </a:r>
            <a:r>
              <a:rPr sz="2000" b="1" spc="-20" dirty="0">
                <a:latin typeface="Arial"/>
                <a:cs typeface="Arial"/>
              </a:rPr>
              <a:t>Mary </a:t>
            </a:r>
            <a:r>
              <a:rPr sz="2000" b="1" spc="-10" dirty="0">
                <a:latin typeface="Arial"/>
                <a:cs typeface="Arial"/>
              </a:rPr>
              <a:t>Battersea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b="1" spc="-120" dirty="0">
                <a:latin typeface="Arial"/>
                <a:cs typeface="Arial"/>
              </a:rPr>
              <a:t>GIFT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spc="-70" dirty="0">
                <a:latin typeface="Arial"/>
                <a:cs typeface="Arial"/>
              </a:rPr>
              <a:t>AID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spc="-120" dirty="0">
                <a:latin typeface="Arial"/>
                <a:cs typeface="Arial"/>
              </a:rPr>
              <a:t>DECLARATION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3419" y="2008632"/>
            <a:ext cx="5762625" cy="1068705"/>
          </a:xfrm>
          <a:prstGeom prst="rect">
            <a:avLst/>
          </a:prstGeom>
          <a:solidFill>
            <a:srgbClr val="FCDC6A"/>
          </a:solidFill>
        </p:spPr>
        <p:txBody>
          <a:bodyPr vert="horz" wrap="square" lIns="0" tIns="33020" rIns="0" bIns="0" rtlCol="0">
            <a:spAutoFit/>
          </a:bodyPr>
          <a:lstStyle/>
          <a:p>
            <a:pPr marL="90805" marR="245745">
              <a:lnSpc>
                <a:spcPct val="102400"/>
              </a:lnSpc>
              <a:spcBef>
                <a:spcPts val="260"/>
              </a:spcBef>
            </a:pPr>
            <a:r>
              <a:rPr sz="1550" dirty="0">
                <a:latin typeface="Arial MT"/>
                <a:cs typeface="Arial MT"/>
              </a:rPr>
              <a:t>Gift</a:t>
            </a:r>
            <a:r>
              <a:rPr sz="1550" spc="-70" dirty="0">
                <a:latin typeface="Arial MT"/>
                <a:cs typeface="Arial MT"/>
              </a:rPr>
              <a:t> </a:t>
            </a:r>
            <a:r>
              <a:rPr sz="1550" spc="-20" dirty="0">
                <a:latin typeface="Arial MT"/>
                <a:cs typeface="Arial MT"/>
              </a:rPr>
              <a:t>Aid</a:t>
            </a:r>
            <a:r>
              <a:rPr sz="1550" spc="-4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is</a:t>
            </a:r>
            <a:r>
              <a:rPr sz="1550" spc="-4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reclaimed</a:t>
            </a:r>
            <a:r>
              <a:rPr sz="1550" spc="-45" dirty="0">
                <a:latin typeface="Arial MT"/>
                <a:cs typeface="Arial MT"/>
              </a:rPr>
              <a:t> </a:t>
            </a:r>
            <a:r>
              <a:rPr sz="1550" spc="-20" dirty="0">
                <a:latin typeface="Arial MT"/>
                <a:cs typeface="Arial MT"/>
              </a:rPr>
              <a:t>by</a:t>
            </a:r>
            <a:r>
              <a:rPr sz="1550" spc="-5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our</a:t>
            </a:r>
            <a:r>
              <a:rPr sz="1550" spc="-4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Church</a:t>
            </a:r>
            <a:r>
              <a:rPr sz="1550" spc="-35" dirty="0">
                <a:latin typeface="Arial MT"/>
                <a:cs typeface="Arial MT"/>
              </a:rPr>
              <a:t> </a:t>
            </a:r>
            <a:r>
              <a:rPr sz="1550" spc="-65" dirty="0">
                <a:latin typeface="Arial MT"/>
                <a:cs typeface="Arial MT"/>
              </a:rPr>
              <a:t>(The</a:t>
            </a:r>
            <a:r>
              <a:rPr sz="1550" spc="-4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Charity)</a:t>
            </a:r>
            <a:r>
              <a:rPr sz="1550" spc="-6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from</a:t>
            </a:r>
            <a:r>
              <a:rPr sz="1550" spc="-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the</a:t>
            </a:r>
            <a:r>
              <a:rPr sz="1550" spc="-35" dirty="0">
                <a:latin typeface="Arial MT"/>
                <a:cs typeface="Arial MT"/>
              </a:rPr>
              <a:t> </a:t>
            </a:r>
            <a:r>
              <a:rPr sz="1550" spc="-25" dirty="0">
                <a:latin typeface="Arial MT"/>
                <a:cs typeface="Arial MT"/>
              </a:rPr>
              <a:t>tax </a:t>
            </a:r>
            <a:r>
              <a:rPr sz="1550" spc="-20" dirty="0">
                <a:latin typeface="Arial MT"/>
                <a:cs typeface="Arial MT"/>
              </a:rPr>
              <a:t>you</a:t>
            </a:r>
            <a:r>
              <a:rPr sz="1550" spc="-60" dirty="0">
                <a:latin typeface="Arial MT"/>
                <a:cs typeface="Arial MT"/>
              </a:rPr>
              <a:t> </a:t>
            </a:r>
            <a:r>
              <a:rPr sz="1550" spc="-35" dirty="0">
                <a:latin typeface="Arial MT"/>
                <a:cs typeface="Arial MT"/>
              </a:rPr>
              <a:t>pay</a:t>
            </a:r>
            <a:r>
              <a:rPr sz="1550" spc="-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for</a:t>
            </a:r>
            <a:r>
              <a:rPr sz="1550" spc="-6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the</a:t>
            </a:r>
            <a:r>
              <a:rPr sz="1550" spc="-4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current</a:t>
            </a:r>
            <a:r>
              <a:rPr sz="1550" spc="-3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tax</a:t>
            </a:r>
            <a:r>
              <a:rPr sz="1550" spc="-60" dirty="0">
                <a:latin typeface="Arial MT"/>
                <a:cs typeface="Arial MT"/>
              </a:rPr>
              <a:t> </a:t>
            </a:r>
            <a:r>
              <a:rPr sz="1550" spc="-40" dirty="0">
                <a:latin typeface="Arial MT"/>
                <a:cs typeface="Arial MT"/>
              </a:rPr>
              <a:t>year.</a:t>
            </a:r>
            <a:r>
              <a:rPr sz="1550" spc="-75" dirty="0">
                <a:latin typeface="Arial MT"/>
                <a:cs typeface="Arial MT"/>
              </a:rPr>
              <a:t> </a:t>
            </a:r>
            <a:r>
              <a:rPr sz="1550" spc="-80" dirty="0">
                <a:latin typeface="Arial MT"/>
                <a:cs typeface="Arial MT"/>
              </a:rPr>
              <a:t>Your</a:t>
            </a:r>
            <a:r>
              <a:rPr sz="1550" spc="-4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name</a:t>
            </a:r>
            <a:r>
              <a:rPr sz="1550" spc="-6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and</a:t>
            </a:r>
            <a:r>
              <a:rPr sz="1550" spc="-50" dirty="0">
                <a:latin typeface="Arial MT"/>
                <a:cs typeface="Arial MT"/>
              </a:rPr>
              <a:t> </a:t>
            </a:r>
            <a:r>
              <a:rPr sz="1550" spc="-20" dirty="0">
                <a:latin typeface="Arial MT"/>
                <a:cs typeface="Arial MT"/>
              </a:rPr>
              <a:t>address</a:t>
            </a:r>
            <a:r>
              <a:rPr sz="1550" spc="-45" dirty="0">
                <a:latin typeface="Arial MT"/>
                <a:cs typeface="Arial MT"/>
              </a:rPr>
              <a:t> </a:t>
            </a:r>
            <a:r>
              <a:rPr sz="1550" spc="-25" dirty="0">
                <a:latin typeface="Arial MT"/>
                <a:cs typeface="Arial MT"/>
              </a:rPr>
              <a:t>is </a:t>
            </a:r>
            <a:r>
              <a:rPr sz="1550" spc="-10" dirty="0">
                <a:latin typeface="Arial MT"/>
                <a:cs typeface="Arial MT"/>
              </a:rPr>
              <a:t>needed</a:t>
            </a:r>
            <a:r>
              <a:rPr sz="1550" spc="-5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to</a:t>
            </a:r>
            <a:r>
              <a:rPr sz="1550" spc="-2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identify</a:t>
            </a:r>
            <a:r>
              <a:rPr sz="1550" spc="-45" dirty="0">
                <a:latin typeface="Arial MT"/>
                <a:cs typeface="Arial MT"/>
              </a:rPr>
              <a:t> </a:t>
            </a:r>
            <a:r>
              <a:rPr sz="1550" spc="-25" dirty="0">
                <a:latin typeface="Arial MT"/>
                <a:cs typeface="Arial MT"/>
              </a:rPr>
              <a:t>you</a:t>
            </a:r>
            <a:r>
              <a:rPr sz="1550" spc="-75" dirty="0">
                <a:latin typeface="Arial MT"/>
                <a:cs typeface="Arial MT"/>
              </a:rPr>
              <a:t> </a:t>
            </a:r>
            <a:r>
              <a:rPr sz="1550" spc="-20" dirty="0">
                <a:latin typeface="Arial MT"/>
                <a:cs typeface="Arial MT"/>
              </a:rPr>
              <a:t>as</a:t>
            </a:r>
            <a:r>
              <a:rPr sz="1550" spc="-40" dirty="0">
                <a:latin typeface="Arial MT"/>
                <a:cs typeface="Arial MT"/>
              </a:rPr>
              <a:t> </a:t>
            </a:r>
            <a:r>
              <a:rPr sz="1550" spc="-30" dirty="0">
                <a:latin typeface="Arial MT"/>
                <a:cs typeface="Arial MT"/>
              </a:rPr>
              <a:t>a </a:t>
            </a:r>
            <a:r>
              <a:rPr sz="1550" dirty="0">
                <a:latin typeface="Arial MT"/>
                <a:cs typeface="Arial MT"/>
              </a:rPr>
              <a:t>current</a:t>
            </a:r>
            <a:r>
              <a:rPr sz="1550" spc="-20" dirty="0">
                <a:latin typeface="Arial MT"/>
                <a:cs typeface="Arial MT"/>
              </a:rPr>
              <a:t> </a:t>
            </a:r>
            <a:r>
              <a:rPr sz="1550" spc="-105" dirty="0">
                <a:latin typeface="Arial MT"/>
                <a:cs typeface="Arial MT"/>
              </a:rPr>
              <a:t>UK</a:t>
            </a:r>
            <a:r>
              <a:rPr sz="1550" spc="-30" dirty="0">
                <a:latin typeface="Arial MT"/>
                <a:cs typeface="Arial MT"/>
              </a:rPr>
              <a:t> taxpayer.</a:t>
            </a:r>
            <a:r>
              <a:rPr sz="1550" spc="-7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In</a:t>
            </a:r>
            <a:r>
              <a:rPr sz="1550" spc="-3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order</a:t>
            </a:r>
            <a:r>
              <a:rPr sz="1550" spc="-3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to</a:t>
            </a:r>
            <a:r>
              <a:rPr sz="1550" spc="-30" dirty="0">
                <a:latin typeface="Arial MT"/>
                <a:cs typeface="Arial MT"/>
              </a:rPr>
              <a:t> </a:t>
            </a:r>
            <a:r>
              <a:rPr sz="1550" spc="-20" dirty="0">
                <a:latin typeface="Arial MT"/>
                <a:cs typeface="Arial MT"/>
              </a:rPr>
              <a:t>Gift </a:t>
            </a:r>
            <a:r>
              <a:rPr sz="1550" spc="-25" dirty="0">
                <a:latin typeface="Arial MT"/>
                <a:cs typeface="Arial MT"/>
              </a:rPr>
              <a:t>Aid</a:t>
            </a:r>
            <a:r>
              <a:rPr sz="1550" spc="-5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your</a:t>
            </a:r>
            <a:r>
              <a:rPr sz="1550" spc="-5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donation</a:t>
            </a:r>
            <a:r>
              <a:rPr sz="1550" spc="-50" dirty="0">
                <a:latin typeface="Arial MT"/>
                <a:cs typeface="Arial MT"/>
              </a:rPr>
              <a:t> </a:t>
            </a:r>
            <a:r>
              <a:rPr sz="1550" spc="-20" dirty="0">
                <a:latin typeface="Arial MT"/>
                <a:cs typeface="Arial MT"/>
              </a:rPr>
              <a:t>you</a:t>
            </a:r>
            <a:r>
              <a:rPr sz="1550" spc="-4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must</a:t>
            </a:r>
            <a:r>
              <a:rPr sz="1550" spc="-30" dirty="0">
                <a:latin typeface="Arial MT"/>
                <a:cs typeface="Arial MT"/>
              </a:rPr>
              <a:t> </a:t>
            </a:r>
            <a:r>
              <a:rPr sz="1550" dirty="0">
                <a:latin typeface="Segoe UI Symbol"/>
                <a:cs typeface="Segoe UI Symbol"/>
              </a:rPr>
              <a:t>✓</a:t>
            </a:r>
            <a:r>
              <a:rPr sz="1550" dirty="0">
                <a:latin typeface="Arial MT"/>
                <a:cs typeface="Arial MT"/>
              </a:rPr>
              <a:t>or</a:t>
            </a:r>
            <a:r>
              <a:rPr sz="1550" spc="-4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place</a:t>
            </a:r>
            <a:r>
              <a:rPr sz="1550" spc="-2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an</a:t>
            </a:r>
            <a:r>
              <a:rPr sz="1550" spc="-55" dirty="0">
                <a:latin typeface="Arial MT"/>
                <a:cs typeface="Arial MT"/>
              </a:rPr>
              <a:t> </a:t>
            </a:r>
            <a:r>
              <a:rPr sz="1550" dirty="0">
                <a:latin typeface="Segoe UI Symbol"/>
                <a:cs typeface="Segoe UI Symbol"/>
              </a:rPr>
              <a:t>✘</a:t>
            </a:r>
            <a:r>
              <a:rPr sz="1550" spc="-15" dirty="0">
                <a:latin typeface="Segoe UI Symbol"/>
                <a:cs typeface="Segoe UI Symbol"/>
              </a:rPr>
              <a:t> </a:t>
            </a:r>
            <a:r>
              <a:rPr sz="1550" dirty="0">
                <a:latin typeface="Arial MT"/>
                <a:cs typeface="Arial MT"/>
              </a:rPr>
              <a:t>in</a:t>
            </a:r>
            <a:r>
              <a:rPr sz="1550" spc="-45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the</a:t>
            </a:r>
            <a:r>
              <a:rPr sz="1550" spc="-30" dirty="0">
                <a:latin typeface="Arial MT"/>
                <a:cs typeface="Arial MT"/>
              </a:rPr>
              <a:t> </a:t>
            </a:r>
            <a:r>
              <a:rPr sz="1550" spc="-25" dirty="0">
                <a:latin typeface="Arial MT"/>
                <a:cs typeface="Arial MT"/>
              </a:rPr>
              <a:t>box</a:t>
            </a:r>
            <a:r>
              <a:rPr sz="1550" spc="-4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below: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80287" y="3157727"/>
            <a:ext cx="845819" cy="398145"/>
          </a:xfrm>
          <a:custGeom>
            <a:avLst/>
            <a:gdLst/>
            <a:ahLst/>
            <a:cxnLst/>
            <a:rect l="l" t="t" r="r" b="b"/>
            <a:pathLst>
              <a:path w="845819" h="398145">
                <a:moveTo>
                  <a:pt x="0" y="397763"/>
                </a:moveTo>
                <a:lnTo>
                  <a:pt x="845819" y="397763"/>
                </a:lnTo>
                <a:lnTo>
                  <a:pt x="845819" y="0"/>
                </a:lnTo>
                <a:lnTo>
                  <a:pt x="0" y="0"/>
                </a:lnTo>
                <a:lnTo>
                  <a:pt x="0" y="397763"/>
                </a:lnTo>
                <a:close/>
              </a:path>
            </a:pathLst>
          </a:custGeom>
          <a:ln w="12699">
            <a:solidFill>
              <a:srgbClr val="173A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1706626" y="3128517"/>
            <a:ext cx="991235" cy="497840"/>
            <a:chOff x="1706626" y="3128517"/>
            <a:chExt cx="991235" cy="497840"/>
          </a:xfrm>
        </p:grpSpPr>
        <p:sp>
          <p:nvSpPr>
            <p:cNvPr id="7" name="object 7"/>
            <p:cNvSpPr/>
            <p:nvPr/>
          </p:nvSpPr>
          <p:spPr>
            <a:xfrm>
              <a:off x="1712976" y="3134867"/>
              <a:ext cx="978535" cy="485140"/>
            </a:xfrm>
            <a:custGeom>
              <a:avLst/>
              <a:gdLst/>
              <a:ahLst/>
              <a:cxnLst/>
              <a:rect l="l" t="t" r="r" b="b"/>
              <a:pathLst>
                <a:path w="978535" h="485139">
                  <a:moveTo>
                    <a:pt x="242316" y="0"/>
                  </a:moveTo>
                  <a:lnTo>
                    <a:pt x="0" y="242315"/>
                  </a:lnTo>
                  <a:lnTo>
                    <a:pt x="242316" y="484631"/>
                  </a:lnTo>
                  <a:lnTo>
                    <a:pt x="242316" y="363473"/>
                  </a:lnTo>
                  <a:lnTo>
                    <a:pt x="978407" y="363473"/>
                  </a:lnTo>
                  <a:lnTo>
                    <a:pt x="978407" y="121157"/>
                  </a:lnTo>
                  <a:lnTo>
                    <a:pt x="242316" y="121157"/>
                  </a:lnTo>
                  <a:lnTo>
                    <a:pt x="242316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712976" y="3134867"/>
              <a:ext cx="978535" cy="485140"/>
            </a:xfrm>
            <a:custGeom>
              <a:avLst/>
              <a:gdLst/>
              <a:ahLst/>
              <a:cxnLst/>
              <a:rect l="l" t="t" r="r" b="b"/>
              <a:pathLst>
                <a:path w="978535" h="485139">
                  <a:moveTo>
                    <a:pt x="0" y="242315"/>
                  </a:moveTo>
                  <a:lnTo>
                    <a:pt x="242316" y="0"/>
                  </a:lnTo>
                  <a:lnTo>
                    <a:pt x="242316" y="121157"/>
                  </a:lnTo>
                  <a:lnTo>
                    <a:pt x="978407" y="121157"/>
                  </a:lnTo>
                  <a:lnTo>
                    <a:pt x="978407" y="363473"/>
                  </a:lnTo>
                  <a:lnTo>
                    <a:pt x="242316" y="363473"/>
                  </a:lnTo>
                  <a:lnTo>
                    <a:pt x="242316" y="484631"/>
                  </a:lnTo>
                  <a:lnTo>
                    <a:pt x="0" y="242315"/>
                  </a:lnTo>
                  <a:close/>
                </a:path>
              </a:pathLst>
            </a:custGeom>
            <a:ln w="12699">
              <a:solidFill>
                <a:srgbClr val="173A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630936" y="3732276"/>
            <a:ext cx="5922645" cy="2432685"/>
          </a:xfrm>
          <a:prstGeom prst="rect">
            <a:avLst/>
          </a:prstGeom>
          <a:solidFill>
            <a:srgbClr val="FCDC6A"/>
          </a:solidFill>
        </p:spPr>
        <p:txBody>
          <a:bodyPr vert="horz" wrap="square" lIns="0" tIns="34290" rIns="0" bIns="0" rtlCol="0">
            <a:spAutoFit/>
          </a:bodyPr>
          <a:lstStyle/>
          <a:p>
            <a:pPr marL="90805" marR="160655">
              <a:lnSpc>
                <a:spcPct val="100000"/>
              </a:lnSpc>
              <a:spcBef>
                <a:spcPts val="270"/>
              </a:spcBef>
            </a:pPr>
            <a:r>
              <a:rPr sz="1600" spc="-45" dirty="0">
                <a:latin typeface="Arial MT"/>
                <a:cs typeface="Arial MT"/>
              </a:rPr>
              <a:t>I</a:t>
            </a:r>
            <a:r>
              <a:rPr sz="1600" spc="-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want</a:t>
            </a:r>
            <a:r>
              <a:rPr sz="1600" spc="-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to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Gift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spc="-40" dirty="0">
                <a:latin typeface="Arial MT"/>
                <a:cs typeface="Arial MT"/>
              </a:rPr>
              <a:t>Aid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spc="-40" dirty="0">
                <a:latin typeface="Arial MT"/>
                <a:cs typeface="Arial MT"/>
              </a:rPr>
              <a:t>my</a:t>
            </a:r>
            <a:r>
              <a:rPr sz="1600" spc="-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donation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of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spc="-215" dirty="0">
                <a:latin typeface="Arial MT"/>
                <a:cs typeface="Arial MT"/>
              </a:rPr>
              <a:t>£………………..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and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any </a:t>
            </a:r>
            <a:r>
              <a:rPr sz="1600" dirty="0">
                <a:latin typeface="Arial MT"/>
                <a:cs typeface="Arial MT"/>
              </a:rPr>
              <a:t>donations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spc="-45" dirty="0">
                <a:latin typeface="Arial MT"/>
                <a:cs typeface="Arial MT"/>
              </a:rPr>
              <a:t>I</a:t>
            </a:r>
            <a:r>
              <a:rPr sz="1600" spc="-95" dirty="0">
                <a:latin typeface="Arial MT"/>
                <a:cs typeface="Arial MT"/>
              </a:rPr>
              <a:t> </a:t>
            </a:r>
            <a:r>
              <a:rPr sz="1600" spc="-45" dirty="0">
                <a:latin typeface="Arial MT"/>
                <a:cs typeface="Arial MT"/>
              </a:rPr>
              <a:t>make</a:t>
            </a:r>
            <a:r>
              <a:rPr sz="1600" spc="-1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the</a:t>
            </a:r>
            <a:r>
              <a:rPr sz="1600" spc="-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future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or</a:t>
            </a:r>
            <a:r>
              <a:rPr sz="1600" spc="-85" dirty="0">
                <a:latin typeface="Arial MT"/>
                <a:cs typeface="Arial MT"/>
              </a:rPr>
              <a:t> </a:t>
            </a:r>
            <a:r>
              <a:rPr sz="1600" spc="-50" dirty="0">
                <a:latin typeface="Arial MT"/>
                <a:cs typeface="Arial MT"/>
              </a:rPr>
              <a:t>have</a:t>
            </a:r>
            <a:r>
              <a:rPr sz="1600" spc="-8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made</a:t>
            </a:r>
            <a:r>
              <a:rPr sz="1600" spc="-1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</a:t>
            </a:r>
            <a:r>
              <a:rPr sz="1600" spc="-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the</a:t>
            </a:r>
            <a:r>
              <a:rPr sz="1600" spc="-8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past</a:t>
            </a:r>
            <a:r>
              <a:rPr sz="1600" spc="-90" dirty="0">
                <a:latin typeface="Arial MT"/>
                <a:cs typeface="Arial MT"/>
              </a:rPr>
              <a:t> </a:t>
            </a:r>
            <a:r>
              <a:rPr sz="1600" spc="-30" dirty="0">
                <a:latin typeface="Arial MT"/>
                <a:cs typeface="Arial MT"/>
              </a:rPr>
              <a:t>4</a:t>
            </a:r>
            <a:r>
              <a:rPr sz="1600" spc="-9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years </a:t>
            </a:r>
            <a:r>
              <a:rPr sz="1600" dirty="0">
                <a:latin typeface="Arial MT"/>
                <a:cs typeface="Arial MT"/>
              </a:rPr>
              <a:t>to:</a:t>
            </a:r>
            <a:r>
              <a:rPr sz="1600" spc="-114" dirty="0">
                <a:latin typeface="Arial MT"/>
                <a:cs typeface="Arial MT"/>
              </a:rPr>
              <a:t> </a:t>
            </a:r>
            <a:r>
              <a:rPr sz="1600" b="1" spc="-80" dirty="0">
                <a:latin typeface="Arial"/>
                <a:cs typeface="Arial"/>
              </a:rPr>
              <a:t>The</a:t>
            </a:r>
            <a:r>
              <a:rPr sz="1600" b="1" spc="-45" dirty="0">
                <a:latin typeface="Arial"/>
                <a:cs typeface="Arial"/>
              </a:rPr>
              <a:t> </a:t>
            </a:r>
            <a:r>
              <a:rPr sz="1600" b="1" spc="-35" dirty="0">
                <a:latin typeface="Arial"/>
                <a:cs typeface="Arial"/>
              </a:rPr>
              <a:t>Parochial</a:t>
            </a:r>
            <a:r>
              <a:rPr sz="1600" b="1" spc="-65" dirty="0">
                <a:latin typeface="Arial"/>
                <a:cs typeface="Arial"/>
              </a:rPr>
              <a:t> </a:t>
            </a:r>
            <a:r>
              <a:rPr sz="1600" b="1" spc="-35" dirty="0">
                <a:latin typeface="Arial"/>
                <a:cs typeface="Arial"/>
              </a:rPr>
              <a:t>Church</a:t>
            </a:r>
            <a:r>
              <a:rPr sz="1600" b="1" spc="-55" dirty="0">
                <a:latin typeface="Arial"/>
                <a:cs typeface="Arial"/>
              </a:rPr>
              <a:t> </a:t>
            </a:r>
            <a:r>
              <a:rPr sz="1600" b="1" spc="-25" dirty="0">
                <a:latin typeface="Arial"/>
                <a:cs typeface="Arial"/>
              </a:rPr>
              <a:t>Council</a:t>
            </a:r>
            <a:r>
              <a:rPr sz="1600" b="1" spc="-4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of</a:t>
            </a:r>
            <a:r>
              <a:rPr sz="1600" b="1" spc="-50" dirty="0">
                <a:latin typeface="Arial"/>
                <a:cs typeface="Arial"/>
              </a:rPr>
              <a:t> </a:t>
            </a:r>
            <a:r>
              <a:rPr sz="1600" b="1" spc="-80" dirty="0">
                <a:latin typeface="Arial"/>
                <a:cs typeface="Arial"/>
              </a:rPr>
              <a:t>The</a:t>
            </a:r>
            <a:r>
              <a:rPr sz="1600" b="1" spc="-45" dirty="0">
                <a:latin typeface="Arial"/>
                <a:cs typeface="Arial"/>
              </a:rPr>
              <a:t> </a:t>
            </a:r>
            <a:r>
              <a:rPr sz="1600" b="1" spc="-25" dirty="0">
                <a:latin typeface="Arial"/>
                <a:cs typeface="Arial"/>
              </a:rPr>
              <a:t>Ecclesiastical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spc="-20" dirty="0">
                <a:latin typeface="Arial"/>
                <a:cs typeface="Arial"/>
              </a:rPr>
              <a:t>Parish </a:t>
            </a:r>
            <a:r>
              <a:rPr sz="1600" b="1" dirty="0">
                <a:latin typeface="Arial"/>
                <a:cs typeface="Arial"/>
              </a:rPr>
              <a:t>of</a:t>
            </a:r>
            <a:r>
              <a:rPr sz="1600" b="1" spc="-8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St</a:t>
            </a:r>
            <a:r>
              <a:rPr sz="1600" b="1" spc="-80" dirty="0">
                <a:latin typeface="Arial"/>
                <a:cs typeface="Arial"/>
              </a:rPr>
              <a:t> </a:t>
            </a:r>
            <a:r>
              <a:rPr sz="1600" b="1" spc="-40" dirty="0">
                <a:latin typeface="Arial"/>
                <a:cs typeface="Arial"/>
              </a:rPr>
              <a:t>Mary's</a:t>
            </a:r>
            <a:r>
              <a:rPr sz="1600" b="1" spc="-65" dirty="0">
                <a:latin typeface="Arial"/>
                <a:cs typeface="Arial"/>
              </a:rPr>
              <a:t> </a:t>
            </a:r>
            <a:r>
              <a:rPr sz="1600" b="1" spc="-30" dirty="0">
                <a:latin typeface="Arial"/>
                <a:cs typeface="Arial"/>
              </a:rPr>
              <a:t>Battersea.</a:t>
            </a:r>
            <a:r>
              <a:rPr sz="1600" b="1" spc="-75" dirty="0">
                <a:latin typeface="Arial"/>
                <a:cs typeface="Arial"/>
              </a:rPr>
              <a:t> </a:t>
            </a:r>
            <a:r>
              <a:rPr sz="1600" b="1" spc="-20" dirty="0">
                <a:latin typeface="Arial"/>
                <a:cs typeface="Arial"/>
              </a:rPr>
              <a:t>Charity</a:t>
            </a:r>
            <a:r>
              <a:rPr sz="1600" b="1" spc="-50" dirty="0">
                <a:latin typeface="Arial"/>
                <a:cs typeface="Arial"/>
              </a:rPr>
              <a:t> </a:t>
            </a:r>
            <a:r>
              <a:rPr sz="1600" b="1" spc="-40" dirty="0">
                <a:latin typeface="Arial"/>
                <a:cs typeface="Arial"/>
              </a:rPr>
              <a:t>Commission</a:t>
            </a:r>
            <a:r>
              <a:rPr sz="1600" b="1" spc="-6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Registration </a:t>
            </a:r>
            <a:r>
              <a:rPr sz="1600" b="1" spc="-30" dirty="0">
                <a:latin typeface="Arial"/>
                <a:cs typeface="Arial"/>
              </a:rPr>
              <a:t>number:</a:t>
            </a:r>
            <a:r>
              <a:rPr sz="1600" b="1" spc="-7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1143469</a:t>
            </a:r>
            <a:endParaRPr sz="1600">
              <a:latin typeface="Arial"/>
              <a:cs typeface="Arial"/>
            </a:endParaRPr>
          </a:p>
          <a:p>
            <a:pPr marL="90805" marR="234315">
              <a:lnSpc>
                <a:spcPct val="100000"/>
              </a:lnSpc>
              <a:spcBef>
                <a:spcPts val="960"/>
              </a:spcBef>
            </a:pPr>
            <a:r>
              <a:rPr sz="1600" spc="-45" dirty="0">
                <a:latin typeface="Arial MT"/>
                <a:cs typeface="Arial MT"/>
              </a:rPr>
              <a:t>I</a:t>
            </a:r>
            <a:r>
              <a:rPr sz="1600" spc="-80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am</a:t>
            </a:r>
            <a:r>
              <a:rPr sz="1600" spc="-85" dirty="0">
                <a:latin typeface="Arial MT"/>
                <a:cs typeface="Arial MT"/>
              </a:rPr>
              <a:t> </a:t>
            </a:r>
            <a:r>
              <a:rPr sz="1600" spc="-50" dirty="0">
                <a:latin typeface="Arial MT"/>
                <a:cs typeface="Arial MT"/>
              </a:rPr>
              <a:t>a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spc="-114" dirty="0">
                <a:latin typeface="Arial MT"/>
                <a:cs typeface="Arial MT"/>
              </a:rPr>
              <a:t>UK</a:t>
            </a:r>
            <a:r>
              <a:rPr sz="1600" spc="-80" dirty="0">
                <a:latin typeface="Arial MT"/>
                <a:cs typeface="Arial MT"/>
              </a:rPr>
              <a:t> </a:t>
            </a:r>
            <a:r>
              <a:rPr sz="1600" spc="-40" dirty="0">
                <a:latin typeface="Arial MT"/>
                <a:cs typeface="Arial MT"/>
              </a:rPr>
              <a:t>taxpayer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and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understand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that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if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spc="-45" dirty="0">
                <a:latin typeface="Arial MT"/>
                <a:cs typeface="Arial MT"/>
              </a:rPr>
              <a:t>I</a:t>
            </a:r>
            <a:r>
              <a:rPr sz="1600" spc="-80" dirty="0">
                <a:latin typeface="Arial MT"/>
                <a:cs typeface="Arial MT"/>
              </a:rPr>
              <a:t> </a:t>
            </a:r>
            <a:r>
              <a:rPr sz="1600" spc="-45" dirty="0">
                <a:latin typeface="Arial MT"/>
                <a:cs typeface="Arial MT"/>
              </a:rPr>
              <a:t>pay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less</a:t>
            </a:r>
            <a:r>
              <a:rPr sz="1600" spc="-90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Income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Tax </a:t>
            </a:r>
            <a:r>
              <a:rPr sz="1600" spc="-20" dirty="0">
                <a:latin typeface="Arial MT"/>
                <a:cs typeface="Arial MT"/>
              </a:rPr>
              <a:t>and/or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Capital</a:t>
            </a:r>
            <a:r>
              <a:rPr sz="1600" spc="-90" dirty="0">
                <a:latin typeface="Arial MT"/>
                <a:cs typeface="Arial MT"/>
              </a:rPr>
              <a:t> </a:t>
            </a:r>
            <a:r>
              <a:rPr sz="1600" spc="-50" dirty="0">
                <a:latin typeface="Arial MT"/>
                <a:cs typeface="Arial MT"/>
              </a:rPr>
              <a:t>Gains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spc="-165" dirty="0">
                <a:latin typeface="Arial MT"/>
                <a:cs typeface="Arial MT"/>
              </a:rPr>
              <a:t>Tax</a:t>
            </a:r>
            <a:r>
              <a:rPr sz="1600" spc="-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than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the</a:t>
            </a:r>
            <a:r>
              <a:rPr sz="1600" spc="-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amount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of</a:t>
            </a:r>
            <a:r>
              <a:rPr sz="1600" spc="-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Gift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spc="-40" dirty="0">
                <a:latin typeface="Arial MT"/>
                <a:cs typeface="Arial MT"/>
              </a:rPr>
              <a:t>Aid</a:t>
            </a:r>
            <a:r>
              <a:rPr sz="1600" spc="-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claimed</a:t>
            </a:r>
            <a:r>
              <a:rPr sz="1600" spc="-10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on </a:t>
            </a:r>
            <a:r>
              <a:rPr sz="1600" dirty="0">
                <a:latin typeface="Arial MT"/>
                <a:cs typeface="Arial MT"/>
              </a:rPr>
              <a:t>all</a:t>
            </a:r>
            <a:r>
              <a:rPr sz="1600" spc="-90" dirty="0">
                <a:latin typeface="Arial MT"/>
                <a:cs typeface="Arial MT"/>
              </a:rPr>
              <a:t> </a:t>
            </a:r>
            <a:r>
              <a:rPr sz="1600" spc="-40" dirty="0">
                <a:latin typeface="Arial MT"/>
                <a:cs typeface="Arial MT"/>
              </a:rPr>
              <a:t>my</a:t>
            </a:r>
            <a:r>
              <a:rPr sz="1600" spc="-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donations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that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spc="-30" dirty="0">
                <a:latin typeface="Arial MT"/>
                <a:cs typeface="Arial MT"/>
              </a:rPr>
              <a:t>tax</a:t>
            </a:r>
            <a:r>
              <a:rPr sz="1600" spc="-80" dirty="0">
                <a:latin typeface="Arial MT"/>
                <a:cs typeface="Arial MT"/>
              </a:rPr>
              <a:t> </a:t>
            </a:r>
            <a:r>
              <a:rPr sz="1600" spc="-50" dirty="0">
                <a:latin typeface="Arial MT"/>
                <a:cs typeface="Arial MT"/>
              </a:rPr>
              <a:t>year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it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is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spc="-40" dirty="0">
                <a:latin typeface="Arial MT"/>
                <a:cs typeface="Arial MT"/>
              </a:rPr>
              <a:t>my</a:t>
            </a:r>
            <a:r>
              <a:rPr sz="1600" spc="-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responsibility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to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spc="-45" dirty="0">
                <a:latin typeface="Arial MT"/>
                <a:cs typeface="Arial MT"/>
              </a:rPr>
              <a:t>pay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any </a:t>
            </a:r>
            <a:r>
              <a:rPr sz="1600" spc="-20" dirty="0">
                <a:latin typeface="Arial MT"/>
                <a:cs typeface="Arial MT"/>
              </a:rPr>
              <a:t>difference.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95" dirty="0">
                <a:latin typeface="Arial MT"/>
                <a:cs typeface="Arial MT"/>
              </a:rPr>
              <a:t>My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Details: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81634" y="6299708"/>
            <a:ext cx="4536440" cy="19672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426970" algn="l"/>
              </a:tabLst>
            </a:pPr>
            <a:r>
              <a:rPr sz="1600" b="1" spc="-10" dirty="0">
                <a:latin typeface="Calibri"/>
                <a:cs typeface="Calibri"/>
              </a:rPr>
              <a:t>TITLE:</a:t>
            </a:r>
            <a:r>
              <a:rPr sz="1600" b="1" dirty="0">
                <a:latin typeface="Calibri"/>
                <a:cs typeface="Calibri"/>
              </a:rPr>
              <a:t>	FIRST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NAME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OR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INITALS: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95"/>
              </a:spcBef>
            </a:pPr>
            <a:r>
              <a:rPr sz="1600" b="1" spc="-10" dirty="0">
                <a:latin typeface="Calibri"/>
                <a:cs typeface="Calibri"/>
              </a:rPr>
              <a:t>SURNAME</a:t>
            </a:r>
            <a:r>
              <a:rPr sz="1550" b="1" spc="-10" dirty="0">
                <a:latin typeface="Calibri"/>
                <a:cs typeface="Calibri"/>
              </a:rPr>
              <a:t>:</a:t>
            </a:r>
            <a:endParaRPr sz="15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910"/>
              </a:spcBef>
            </a:pPr>
            <a:r>
              <a:rPr sz="1600" b="1" dirty="0">
                <a:latin typeface="Calibri"/>
                <a:cs typeface="Calibri"/>
              </a:rPr>
              <a:t>FULL</a:t>
            </a:r>
            <a:r>
              <a:rPr sz="1600" b="1" spc="-3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HOME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ADDRESS</a:t>
            </a:r>
            <a:r>
              <a:rPr sz="1600" b="1" spc="-2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&amp;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POSTCODE: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850"/>
              </a:spcBef>
            </a:pP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tabLst>
                <a:tab pos="4036695" algn="l"/>
              </a:tabLst>
            </a:pPr>
            <a:r>
              <a:rPr sz="1600" b="1" spc="-10" dirty="0">
                <a:latin typeface="Calibri"/>
                <a:cs typeface="Calibri"/>
              </a:rPr>
              <a:t>SIGNATURE:</a:t>
            </a:r>
            <a:r>
              <a:rPr sz="1600" b="1" dirty="0">
                <a:latin typeface="Calibri"/>
                <a:cs typeface="Calibri"/>
              </a:rPr>
              <a:t>	</a:t>
            </a:r>
            <a:r>
              <a:rPr sz="1600" b="1" spc="-25" dirty="0">
                <a:latin typeface="Calibri"/>
                <a:cs typeface="Calibri"/>
              </a:rPr>
              <a:t>DATE</a:t>
            </a:r>
            <a:r>
              <a:rPr sz="1550" b="1" spc="-25" dirty="0">
                <a:latin typeface="Calibri"/>
                <a:cs typeface="Calibri"/>
              </a:rPr>
              <a:t>: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01980" y="8433816"/>
            <a:ext cx="5654040" cy="1385570"/>
          </a:xfrm>
          <a:prstGeom prst="rect">
            <a:avLst/>
          </a:prstGeom>
          <a:solidFill>
            <a:srgbClr val="FCDC6A"/>
          </a:solidFill>
        </p:spPr>
        <p:txBody>
          <a:bodyPr vert="horz" wrap="square" lIns="0" tIns="35560" rIns="0" bIns="0" rtlCol="0">
            <a:spAutoFit/>
          </a:bodyPr>
          <a:lstStyle/>
          <a:p>
            <a:pPr marL="92075" marR="157480">
              <a:lnSpc>
                <a:spcPct val="100000"/>
              </a:lnSpc>
              <a:spcBef>
                <a:spcPts val="280"/>
              </a:spcBef>
            </a:pPr>
            <a:r>
              <a:rPr sz="1400" b="1" i="1" dirty="0">
                <a:latin typeface="Calibri"/>
                <a:cs typeface="Calibri"/>
              </a:rPr>
              <a:t>Please</a:t>
            </a:r>
            <a:r>
              <a:rPr sz="1400" b="1" i="1" spc="-20" dirty="0">
                <a:latin typeface="Calibri"/>
                <a:cs typeface="Calibri"/>
              </a:rPr>
              <a:t> </a:t>
            </a:r>
            <a:r>
              <a:rPr sz="1400" b="1" i="1" dirty="0">
                <a:latin typeface="Calibri"/>
                <a:cs typeface="Calibri"/>
              </a:rPr>
              <a:t>notify</a:t>
            </a:r>
            <a:r>
              <a:rPr sz="1400" b="1" i="1" spc="-50" dirty="0">
                <a:latin typeface="Calibri"/>
                <a:cs typeface="Calibri"/>
              </a:rPr>
              <a:t> </a:t>
            </a:r>
            <a:r>
              <a:rPr sz="1400" b="1" i="1" dirty="0">
                <a:latin typeface="Calibri"/>
                <a:cs typeface="Calibri"/>
              </a:rPr>
              <a:t>the</a:t>
            </a:r>
            <a:r>
              <a:rPr sz="1400" b="1" i="1" spc="-35" dirty="0">
                <a:latin typeface="Calibri"/>
                <a:cs typeface="Calibri"/>
              </a:rPr>
              <a:t> </a:t>
            </a:r>
            <a:r>
              <a:rPr sz="1400" b="1" i="1" dirty="0">
                <a:latin typeface="Calibri"/>
                <a:cs typeface="Calibri"/>
              </a:rPr>
              <a:t>charity</a:t>
            </a:r>
            <a:r>
              <a:rPr sz="1400" b="1" i="1" spc="-40" dirty="0">
                <a:latin typeface="Calibri"/>
                <a:cs typeface="Calibri"/>
              </a:rPr>
              <a:t> </a:t>
            </a:r>
            <a:r>
              <a:rPr sz="1400" b="1" i="1" dirty="0">
                <a:latin typeface="Calibri"/>
                <a:cs typeface="Calibri"/>
              </a:rPr>
              <a:t>if</a:t>
            </a:r>
            <a:r>
              <a:rPr sz="1400" b="1" i="1" spc="-30" dirty="0">
                <a:latin typeface="Calibri"/>
                <a:cs typeface="Calibri"/>
              </a:rPr>
              <a:t> </a:t>
            </a:r>
            <a:r>
              <a:rPr sz="1400" b="1" i="1" dirty="0">
                <a:latin typeface="Calibri"/>
                <a:cs typeface="Calibri"/>
              </a:rPr>
              <a:t>you:</a:t>
            </a:r>
            <a:r>
              <a:rPr sz="1400" b="1" i="1" spc="-25" dirty="0">
                <a:latin typeface="Calibri"/>
                <a:cs typeface="Calibri"/>
              </a:rPr>
              <a:t> </a:t>
            </a:r>
            <a:r>
              <a:rPr sz="1400" b="1" i="1" dirty="0">
                <a:latin typeface="Calibri"/>
                <a:cs typeface="Calibri"/>
              </a:rPr>
              <a:t>want</a:t>
            </a:r>
            <a:r>
              <a:rPr sz="1400" b="1" i="1" spc="-45" dirty="0">
                <a:latin typeface="Calibri"/>
                <a:cs typeface="Calibri"/>
              </a:rPr>
              <a:t> </a:t>
            </a:r>
            <a:r>
              <a:rPr sz="1400" b="1" i="1" dirty="0">
                <a:latin typeface="Calibri"/>
                <a:cs typeface="Calibri"/>
              </a:rPr>
              <a:t>to</a:t>
            </a:r>
            <a:r>
              <a:rPr sz="1400" b="1" i="1" spc="-35" dirty="0">
                <a:latin typeface="Calibri"/>
                <a:cs typeface="Calibri"/>
              </a:rPr>
              <a:t> </a:t>
            </a:r>
            <a:r>
              <a:rPr sz="1400" b="1" i="1" dirty="0">
                <a:latin typeface="Calibri"/>
                <a:cs typeface="Calibri"/>
              </a:rPr>
              <a:t>cancel</a:t>
            </a:r>
            <a:r>
              <a:rPr sz="1400" b="1" i="1" spc="-35" dirty="0">
                <a:latin typeface="Calibri"/>
                <a:cs typeface="Calibri"/>
              </a:rPr>
              <a:t> </a:t>
            </a:r>
            <a:r>
              <a:rPr sz="1400" b="1" i="1" dirty="0">
                <a:latin typeface="Calibri"/>
                <a:cs typeface="Calibri"/>
              </a:rPr>
              <a:t>this</a:t>
            </a:r>
            <a:r>
              <a:rPr sz="1400" b="1" i="1" spc="-35" dirty="0">
                <a:latin typeface="Calibri"/>
                <a:cs typeface="Calibri"/>
              </a:rPr>
              <a:t> </a:t>
            </a:r>
            <a:r>
              <a:rPr sz="1400" b="1" i="1" dirty="0">
                <a:latin typeface="Calibri"/>
                <a:cs typeface="Calibri"/>
              </a:rPr>
              <a:t>declaration,</a:t>
            </a:r>
            <a:r>
              <a:rPr sz="1400" b="1" i="1" spc="-50" dirty="0">
                <a:latin typeface="Calibri"/>
                <a:cs typeface="Calibri"/>
              </a:rPr>
              <a:t> </a:t>
            </a:r>
            <a:r>
              <a:rPr sz="1400" b="1" i="1" spc="-10" dirty="0">
                <a:latin typeface="Calibri"/>
                <a:cs typeface="Calibri"/>
              </a:rPr>
              <a:t>change </a:t>
            </a:r>
            <a:r>
              <a:rPr sz="1400" b="1" i="1" dirty="0">
                <a:latin typeface="Calibri"/>
                <a:cs typeface="Calibri"/>
              </a:rPr>
              <a:t>your</a:t>
            </a:r>
            <a:r>
              <a:rPr sz="1400" b="1" i="1" spc="-30" dirty="0">
                <a:latin typeface="Calibri"/>
                <a:cs typeface="Calibri"/>
              </a:rPr>
              <a:t> </a:t>
            </a:r>
            <a:r>
              <a:rPr sz="1400" b="1" i="1" dirty="0">
                <a:latin typeface="Calibri"/>
                <a:cs typeface="Calibri"/>
              </a:rPr>
              <a:t>name</a:t>
            </a:r>
            <a:r>
              <a:rPr sz="1400" b="1" i="1" spc="-35" dirty="0">
                <a:latin typeface="Calibri"/>
                <a:cs typeface="Calibri"/>
              </a:rPr>
              <a:t> </a:t>
            </a:r>
            <a:r>
              <a:rPr sz="1400" b="1" i="1" dirty="0">
                <a:latin typeface="Calibri"/>
                <a:cs typeface="Calibri"/>
              </a:rPr>
              <a:t>or</a:t>
            </a:r>
            <a:r>
              <a:rPr sz="1400" b="1" i="1" spc="-25" dirty="0">
                <a:latin typeface="Calibri"/>
                <a:cs typeface="Calibri"/>
              </a:rPr>
              <a:t> </a:t>
            </a:r>
            <a:r>
              <a:rPr sz="1400" b="1" i="1" dirty="0">
                <a:latin typeface="Calibri"/>
                <a:cs typeface="Calibri"/>
              </a:rPr>
              <a:t>home</a:t>
            </a:r>
            <a:r>
              <a:rPr sz="1400" b="1" i="1" spc="-35" dirty="0">
                <a:latin typeface="Calibri"/>
                <a:cs typeface="Calibri"/>
              </a:rPr>
              <a:t> </a:t>
            </a:r>
            <a:r>
              <a:rPr sz="1400" b="1" i="1" dirty="0">
                <a:latin typeface="Calibri"/>
                <a:cs typeface="Calibri"/>
              </a:rPr>
              <a:t>address,</a:t>
            </a:r>
            <a:r>
              <a:rPr sz="1400" b="1" i="1" spc="-45" dirty="0">
                <a:latin typeface="Calibri"/>
                <a:cs typeface="Calibri"/>
              </a:rPr>
              <a:t> </a:t>
            </a:r>
            <a:r>
              <a:rPr sz="1400" b="1" i="1" dirty="0">
                <a:latin typeface="Calibri"/>
                <a:cs typeface="Calibri"/>
              </a:rPr>
              <a:t>or</a:t>
            </a:r>
            <a:r>
              <a:rPr sz="1400" b="1" i="1" spc="-30" dirty="0">
                <a:latin typeface="Calibri"/>
                <a:cs typeface="Calibri"/>
              </a:rPr>
              <a:t> </a:t>
            </a:r>
            <a:r>
              <a:rPr sz="1400" b="1" i="1" dirty="0">
                <a:latin typeface="Calibri"/>
                <a:cs typeface="Calibri"/>
              </a:rPr>
              <a:t>no</a:t>
            </a:r>
            <a:r>
              <a:rPr sz="1400" b="1" i="1" spc="-20" dirty="0">
                <a:latin typeface="Calibri"/>
                <a:cs typeface="Calibri"/>
              </a:rPr>
              <a:t> </a:t>
            </a:r>
            <a:r>
              <a:rPr sz="1400" b="1" i="1" dirty="0">
                <a:latin typeface="Calibri"/>
                <a:cs typeface="Calibri"/>
              </a:rPr>
              <a:t>longer</a:t>
            </a:r>
            <a:r>
              <a:rPr sz="1400" b="1" i="1" spc="-30" dirty="0">
                <a:latin typeface="Calibri"/>
                <a:cs typeface="Calibri"/>
              </a:rPr>
              <a:t> </a:t>
            </a:r>
            <a:r>
              <a:rPr sz="1400" b="1" i="1" dirty="0">
                <a:latin typeface="Calibri"/>
                <a:cs typeface="Calibri"/>
              </a:rPr>
              <a:t>pay</a:t>
            </a:r>
            <a:r>
              <a:rPr sz="1400" b="1" i="1" spc="-30" dirty="0">
                <a:latin typeface="Calibri"/>
                <a:cs typeface="Calibri"/>
              </a:rPr>
              <a:t> </a:t>
            </a:r>
            <a:r>
              <a:rPr sz="1400" b="1" i="1" dirty="0">
                <a:latin typeface="Calibri"/>
                <a:cs typeface="Calibri"/>
              </a:rPr>
              <a:t>sufficient</a:t>
            </a:r>
            <a:r>
              <a:rPr sz="1400" b="1" i="1" spc="-45" dirty="0">
                <a:latin typeface="Calibri"/>
                <a:cs typeface="Calibri"/>
              </a:rPr>
              <a:t> </a:t>
            </a:r>
            <a:r>
              <a:rPr sz="1400" b="1" i="1" dirty="0">
                <a:latin typeface="Calibri"/>
                <a:cs typeface="Calibri"/>
              </a:rPr>
              <a:t>tax</a:t>
            </a:r>
            <a:r>
              <a:rPr sz="1400" b="1" i="1" spc="-50" dirty="0">
                <a:latin typeface="Calibri"/>
                <a:cs typeface="Calibri"/>
              </a:rPr>
              <a:t> </a:t>
            </a:r>
            <a:r>
              <a:rPr sz="1400" b="1" i="1" dirty="0">
                <a:latin typeface="Calibri"/>
                <a:cs typeface="Calibri"/>
              </a:rPr>
              <a:t>on</a:t>
            </a:r>
            <a:r>
              <a:rPr sz="1400" b="1" i="1" spc="-20" dirty="0">
                <a:latin typeface="Calibri"/>
                <a:cs typeface="Calibri"/>
              </a:rPr>
              <a:t> your </a:t>
            </a:r>
            <a:r>
              <a:rPr sz="1400" b="1" i="1" dirty="0">
                <a:latin typeface="Calibri"/>
                <a:cs typeface="Calibri"/>
              </a:rPr>
              <a:t>income</a:t>
            </a:r>
            <a:r>
              <a:rPr sz="1400" b="1" i="1" spc="-45" dirty="0">
                <a:latin typeface="Calibri"/>
                <a:cs typeface="Calibri"/>
              </a:rPr>
              <a:t> </a:t>
            </a:r>
            <a:r>
              <a:rPr sz="1400" b="1" i="1" spc="-10" dirty="0">
                <a:latin typeface="Calibri"/>
                <a:cs typeface="Calibri"/>
              </a:rPr>
              <a:t>and/or</a:t>
            </a:r>
            <a:r>
              <a:rPr sz="1400" b="1" i="1" spc="-50" dirty="0">
                <a:latin typeface="Calibri"/>
                <a:cs typeface="Calibri"/>
              </a:rPr>
              <a:t> </a:t>
            </a:r>
            <a:r>
              <a:rPr sz="1400" b="1" i="1" dirty="0">
                <a:latin typeface="Calibri"/>
                <a:cs typeface="Calibri"/>
              </a:rPr>
              <a:t>capital</a:t>
            </a:r>
            <a:r>
              <a:rPr sz="1400" b="1" i="1" spc="-40" dirty="0">
                <a:latin typeface="Calibri"/>
                <a:cs typeface="Calibri"/>
              </a:rPr>
              <a:t> </a:t>
            </a:r>
            <a:r>
              <a:rPr sz="1400" b="1" i="1" dirty="0">
                <a:latin typeface="Calibri"/>
                <a:cs typeface="Calibri"/>
              </a:rPr>
              <a:t>gains</a:t>
            </a:r>
            <a:r>
              <a:rPr sz="1400" i="1" dirty="0">
                <a:latin typeface="Calibri"/>
                <a:cs typeface="Calibri"/>
              </a:rPr>
              <a:t>.</a:t>
            </a:r>
            <a:r>
              <a:rPr sz="1400" i="1" spc="-4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If</a:t>
            </a:r>
            <a:r>
              <a:rPr sz="1400" i="1" spc="-3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you</a:t>
            </a:r>
            <a:r>
              <a:rPr sz="1400" i="1" spc="-3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pay</a:t>
            </a:r>
            <a:r>
              <a:rPr sz="1400" i="1" spc="-2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Income</a:t>
            </a:r>
            <a:r>
              <a:rPr sz="1400" i="1" spc="-30" dirty="0">
                <a:latin typeface="Calibri"/>
                <a:cs typeface="Calibri"/>
              </a:rPr>
              <a:t> </a:t>
            </a:r>
            <a:r>
              <a:rPr sz="1400" i="1" spc="-40" dirty="0">
                <a:latin typeface="Calibri"/>
                <a:cs typeface="Calibri"/>
              </a:rPr>
              <a:t>Tax</a:t>
            </a:r>
            <a:r>
              <a:rPr sz="1400" i="1" spc="-1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at</a:t>
            </a:r>
            <a:r>
              <a:rPr sz="1400" i="1" spc="-2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the</a:t>
            </a:r>
            <a:r>
              <a:rPr sz="1400" i="1" spc="-2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higher</a:t>
            </a:r>
            <a:r>
              <a:rPr sz="1400" i="1" spc="-30" dirty="0">
                <a:latin typeface="Calibri"/>
                <a:cs typeface="Calibri"/>
              </a:rPr>
              <a:t> </a:t>
            </a:r>
            <a:r>
              <a:rPr sz="1400" i="1" spc="-25" dirty="0">
                <a:latin typeface="Calibri"/>
                <a:cs typeface="Calibri"/>
              </a:rPr>
              <a:t>or </a:t>
            </a:r>
            <a:r>
              <a:rPr sz="1400" i="1" dirty="0">
                <a:latin typeface="Calibri"/>
                <a:cs typeface="Calibri"/>
              </a:rPr>
              <a:t>additional</a:t>
            </a:r>
            <a:r>
              <a:rPr sz="1400" i="1" spc="-2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rate</a:t>
            </a:r>
            <a:r>
              <a:rPr sz="1400" i="1" spc="-3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and</a:t>
            </a:r>
            <a:r>
              <a:rPr sz="1400" i="1" spc="-3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want</a:t>
            </a:r>
            <a:r>
              <a:rPr sz="1400" i="1" spc="-3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to</a:t>
            </a:r>
            <a:r>
              <a:rPr sz="1400" i="1" spc="-5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receive</a:t>
            </a:r>
            <a:r>
              <a:rPr sz="1400" i="1" spc="-6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the</a:t>
            </a:r>
            <a:r>
              <a:rPr sz="1400" i="1" spc="-4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additional</a:t>
            </a:r>
            <a:r>
              <a:rPr sz="1400" i="1" spc="-1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tax</a:t>
            </a:r>
            <a:r>
              <a:rPr sz="1400" i="1" spc="-2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relief</a:t>
            </a:r>
            <a:r>
              <a:rPr sz="1400" i="1" spc="-5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due</a:t>
            </a:r>
            <a:r>
              <a:rPr sz="1400" i="1" spc="-4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to</a:t>
            </a:r>
            <a:r>
              <a:rPr sz="1400" i="1" spc="-5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you,</a:t>
            </a:r>
            <a:r>
              <a:rPr sz="1400" i="1" spc="-45" dirty="0">
                <a:latin typeface="Calibri"/>
                <a:cs typeface="Calibri"/>
              </a:rPr>
              <a:t> </a:t>
            </a:r>
            <a:r>
              <a:rPr sz="1400" i="1" spc="-25" dirty="0">
                <a:latin typeface="Calibri"/>
                <a:cs typeface="Calibri"/>
              </a:rPr>
              <a:t>you </a:t>
            </a:r>
            <a:r>
              <a:rPr sz="1400" i="1" dirty="0">
                <a:latin typeface="Calibri"/>
                <a:cs typeface="Calibri"/>
              </a:rPr>
              <a:t>must</a:t>
            </a:r>
            <a:r>
              <a:rPr sz="1400" i="1" spc="-4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include</a:t>
            </a:r>
            <a:r>
              <a:rPr sz="1400" i="1" spc="-2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all</a:t>
            </a:r>
            <a:r>
              <a:rPr sz="1400" i="1" spc="-2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your</a:t>
            </a:r>
            <a:r>
              <a:rPr sz="1400" i="1" spc="-4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Gift</a:t>
            </a:r>
            <a:r>
              <a:rPr sz="1400" i="1" spc="-3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Aid</a:t>
            </a:r>
            <a:r>
              <a:rPr sz="1400" i="1" spc="-2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donations</a:t>
            </a:r>
            <a:r>
              <a:rPr sz="1400" i="1" spc="-2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on</a:t>
            </a:r>
            <a:r>
              <a:rPr sz="1400" i="1" spc="-3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your</a:t>
            </a:r>
            <a:r>
              <a:rPr sz="1400" i="1" spc="-3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Self-</a:t>
            </a:r>
            <a:r>
              <a:rPr sz="1400" i="1" spc="-10" dirty="0">
                <a:latin typeface="Calibri"/>
                <a:cs typeface="Calibri"/>
              </a:rPr>
              <a:t>Assessment</a:t>
            </a:r>
            <a:r>
              <a:rPr sz="1400" i="1" spc="-6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tax</a:t>
            </a:r>
            <a:r>
              <a:rPr sz="1400" i="1" spc="-5" dirty="0">
                <a:latin typeface="Calibri"/>
                <a:cs typeface="Calibri"/>
              </a:rPr>
              <a:t> </a:t>
            </a:r>
            <a:r>
              <a:rPr sz="1400" i="1" spc="-10" dirty="0">
                <a:latin typeface="Calibri"/>
                <a:cs typeface="Calibri"/>
              </a:rPr>
              <a:t>return </a:t>
            </a:r>
            <a:r>
              <a:rPr sz="1400" i="1" dirty="0">
                <a:latin typeface="Calibri"/>
                <a:cs typeface="Calibri"/>
              </a:rPr>
              <a:t>or</a:t>
            </a:r>
            <a:r>
              <a:rPr sz="1400" i="1" spc="-5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ask</a:t>
            </a:r>
            <a:r>
              <a:rPr sz="1400" i="1" spc="-3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HM</a:t>
            </a:r>
            <a:r>
              <a:rPr sz="1400" i="1" spc="-4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Revenue</a:t>
            </a:r>
            <a:r>
              <a:rPr sz="1400" i="1" spc="-5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and</a:t>
            </a:r>
            <a:r>
              <a:rPr sz="1400" i="1" spc="-3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Customs</a:t>
            </a:r>
            <a:r>
              <a:rPr sz="1400" i="1" spc="-3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to</a:t>
            </a:r>
            <a:r>
              <a:rPr sz="1400" i="1" spc="-5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adjust</a:t>
            </a:r>
            <a:r>
              <a:rPr sz="1400" i="1" spc="-1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your</a:t>
            </a:r>
            <a:r>
              <a:rPr sz="1400" i="1" spc="-5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tax</a:t>
            </a:r>
            <a:r>
              <a:rPr sz="1400" i="1" spc="-15" dirty="0">
                <a:latin typeface="Calibri"/>
                <a:cs typeface="Calibri"/>
              </a:rPr>
              <a:t> </a:t>
            </a:r>
            <a:r>
              <a:rPr sz="1400" i="1" spc="-10" dirty="0">
                <a:latin typeface="Calibri"/>
                <a:cs typeface="Calibri"/>
              </a:rPr>
              <a:t>code.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4F7D36EF144047B441D3D64B93A8B9" ma:contentTypeVersion="18" ma:contentTypeDescription="Create a new document." ma:contentTypeScope="" ma:versionID="c631e9186146c0ccb6ec15f02fcbfb56">
  <xsd:schema xmlns:xsd="http://www.w3.org/2001/XMLSchema" xmlns:xs="http://www.w3.org/2001/XMLSchema" xmlns:p="http://schemas.microsoft.com/office/2006/metadata/properties" xmlns:ns2="eab6ff7a-d5e0-41de-9a81-c483bab0dbc0" xmlns:ns3="a90e5768-afb1-4139-ad0c-270e44c0c3a0" targetNamespace="http://schemas.microsoft.com/office/2006/metadata/properties" ma:root="true" ma:fieldsID="32615952a81afe6f17e5c15ff90f88ab" ns2:_="" ns3:_="">
    <xsd:import namespace="eab6ff7a-d5e0-41de-9a81-c483bab0dbc0"/>
    <xsd:import namespace="a90e5768-afb1-4139-ad0c-270e44c0c3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b6ff7a-d5e0-41de-9a81-c483bab0db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d6cc55a4-e632-4404-93d0-9b718c62d0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0e5768-afb1-4139-ad0c-270e44c0c3a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aa56a0bb-c040-4ca2-ba79-e7a1eff433ee}" ma:internalName="TaxCatchAll" ma:showField="CatchAllData" ma:web="a90e5768-afb1-4139-ad0c-270e44c0c3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90e5768-afb1-4139-ad0c-270e44c0c3a0" xsi:nil="true"/>
    <lcf76f155ced4ddcb4097134ff3c332f xmlns="eab6ff7a-d5e0-41de-9a81-c483bab0dbc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F287331-B227-45C9-92C7-F87BFFAD19AE}"/>
</file>

<file path=customXml/itemProps2.xml><?xml version="1.0" encoding="utf-8"?>
<ds:datastoreItem xmlns:ds="http://schemas.openxmlformats.org/officeDocument/2006/customXml" ds:itemID="{EC810EA1-4347-4E7B-BA03-696FF872D7BE}"/>
</file>

<file path=customXml/itemProps3.xml><?xml version="1.0" encoding="utf-8"?>
<ds:datastoreItem xmlns:ds="http://schemas.openxmlformats.org/officeDocument/2006/customXml" ds:itemID="{681623A3-D1E2-443F-8900-267BE70ABE3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264</Words>
  <Application>Microsoft Office PowerPoint</Application>
  <PresentationFormat>A4 Paper (210x297 mm)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MT</vt:lpstr>
      <vt:lpstr>Calibri</vt:lpstr>
      <vt:lpstr>Cambria</vt:lpstr>
      <vt:lpstr>Segoe UI Symbol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Giving to St Mary’s</dc:title>
  <dc:creator>Simon Butler</dc:creator>
  <cp:lastModifiedBy>Office Manager</cp:lastModifiedBy>
  <cp:revision>1</cp:revision>
  <dcterms:created xsi:type="dcterms:W3CDTF">2024-10-28T14:40:49Z</dcterms:created>
  <dcterms:modified xsi:type="dcterms:W3CDTF">2024-10-28T14:41:48Z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2023-06-20T00:00:00Z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2024-10-28T00:00:00Z</vt:filetime>
  </property>
  <property fmtid="{D5CDD505-2E9C-101B-9397-08002B2CF9AE}" pid="5" name="Producer">
    <vt:lpwstr>Microsoft® PowerPoint® for Microsoft 365</vt:lpwstr>
  </property>
  <property fmtid="{D5CDD505-2E9C-101B-9397-08002B2CF9AE}" pid="6" name="ContentTypeId">
    <vt:lpwstr>0x0101008E4F7D36EF144047B441D3D64B93A8B9</vt:lpwstr>
  </property>
</Properties>
</file>